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82" r:id="rId9"/>
    <p:sldId id="283" r:id="rId10"/>
    <p:sldId id="262" r:id="rId11"/>
    <p:sldId id="263" r:id="rId12"/>
    <p:sldId id="264" r:id="rId13"/>
    <p:sldId id="265" r:id="rId14"/>
    <p:sldId id="266" r:id="rId15"/>
    <p:sldId id="267" r:id="rId16"/>
    <p:sldId id="276" r:id="rId17"/>
    <p:sldId id="268" r:id="rId18"/>
    <p:sldId id="269" r:id="rId19"/>
    <p:sldId id="284" r:id="rId20"/>
    <p:sldId id="278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0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0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7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35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3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9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2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A890-46DE-454D-9141-445FA4A003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51AD-7A25-44FD-A937-7F12F1A3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0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KERTAS KERJA  ( WP )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err="1"/>
              <a:t>Faktor-faktor</a:t>
            </a:r>
            <a:r>
              <a:rPr lang="en-US" sz="3600" u="sng" dirty="0"/>
              <a:t> yang </a:t>
            </a:r>
            <a:r>
              <a:rPr lang="en-US" sz="3600" u="sng" dirty="0" err="1"/>
              <a:t>harus</a:t>
            </a:r>
            <a:r>
              <a:rPr lang="en-US" sz="3600" u="sng" dirty="0"/>
              <a:t> </a:t>
            </a:r>
            <a:r>
              <a:rPr lang="en-US" sz="3600" u="sng" dirty="0" err="1"/>
              <a:t>diperhatikan</a:t>
            </a:r>
            <a:r>
              <a:rPr lang="en-US" sz="3600" u="sng" dirty="0"/>
              <a:t> </a:t>
            </a:r>
            <a:r>
              <a:rPr lang="en-US" sz="3600" u="sng" dirty="0" err="1"/>
              <a:t>dalam</a:t>
            </a:r>
            <a:r>
              <a:rPr lang="en-US" sz="3600" u="sng" dirty="0"/>
              <a:t> </a:t>
            </a:r>
            <a:r>
              <a:rPr lang="en-US" sz="3600" u="sng" dirty="0" err="1"/>
              <a:t>pembuatan</a:t>
            </a:r>
            <a:r>
              <a:rPr lang="en-US" sz="3600" u="sng" dirty="0"/>
              <a:t> </a:t>
            </a:r>
            <a:r>
              <a:rPr lang="en-US" sz="3600" u="sng" dirty="0" err="1"/>
              <a:t>kertas</a:t>
            </a:r>
            <a:r>
              <a:rPr lang="en-US" sz="3600" u="sng" dirty="0"/>
              <a:t> </a:t>
            </a:r>
            <a:r>
              <a:rPr lang="en-US" sz="3600" u="sng" dirty="0" err="1"/>
              <a:t>kerja</a:t>
            </a:r>
            <a:r>
              <a:rPr lang="en-US" sz="3600" u="sng" dirty="0"/>
              <a:t> yang </a:t>
            </a:r>
            <a:r>
              <a:rPr lang="en-US" sz="3600" u="sng" dirty="0" err="1"/>
              <a:t>baik</a:t>
            </a:r>
            <a:r>
              <a:rPr lang="en-US" sz="3600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err="1" smtClean="0"/>
              <a:t>Jelas</a:t>
            </a:r>
            <a:r>
              <a:rPr lang="en-US" sz="4400" b="1" dirty="0"/>
              <a:t>, </a:t>
            </a:r>
            <a:r>
              <a:rPr lang="en-US" sz="4400" b="1" dirty="0" err="1"/>
              <a:t>analisa</a:t>
            </a:r>
            <a:r>
              <a:rPr lang="en-US" sz="4400" b="1" dirty="0"/>
              <a:t> yang </a:t>
            </a:r>
            <a:r>
              <a:rPr lang="en-US" sz="4400" b="1" dirty="0" err="1"/>
              <a:t>dilakukan</a:t>
            </a:r>
            <a:r>
              <a:rPr lang="en-US" sz="4400" b="1" dirty="0"/>
              <a:t> </a:t>
            </a:r>
            <a:r>
              <a:rPr lang="en-US" sz="4400" b="1" dirty="0" err="1"/>
              <a:t>oleh</a:t>
            </a:r>
            <a:r>
              <a:rPr lang="en-US" sz="4400" b="1" dirty="0"/>
              <a:t> </a:t>
            </a:r>
            <a:r>
              <a:rPr lang="en-US" sz="4400" b="1" dirty="0" err="1"/>
              <a:t>akuntan</a:t>
            </a:r>
            <a:r>
              <a:rPr lang="en-US" sz="4400" b="1" dirty="0"/>
              <a:t> </a:t>
            </a:r>
            <a:r>
              <a:rPr lang="en-US" sz="4400" b="1" dirty="0" err="1"/>
              <a:t>adlah</a:t>
            </a:r>
            <a:r>
              <a:rPr lang="en-US" sz="4400" b="1" dirty="0"/>
              <a:t> </a:t>
            </a:r>
            <a:r>
              <a:rPr lang="en-US" sz="4400" b="1" dirty="0" err="1"/>
              <a:t>meringkas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menafsirkan</a:t>
            </a:r>
            <a:r>
              <a:rPr lang="en-US" sz="4400" b="1" dirty="0"/>
              <a:t> data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bukan</a:t>
            </a:r>
            <a:r>
              <a:rPr lang="en-US" sz="4400" b="1" dirty="0"/>
              <a:t> </a:t>
            </a:r>
            <a:r>
              <a:rPr lang="en-US" sz="4400" b="1" dirty="0" err="1"/>
              <a:t>merupakan</a:t>
            </a:r>
            <a:r>
              <a:rPr lang="en-US" sz="4400" b="1" dirty="0"/>
              <a:t> </a:t>
            </a:r>
            <a:r>
              <a:rPr lang="en-US" sz="4400" b="1" dirty="0" err="1"/>
              <a:t>penyalinan</a:t>
            </a:r>
            <a:r>
              <a:rPr lang="en-US" sz="4400" b="1" dirty="0"/>
              <a:t> </a:t>
            </a:r>
            <a:r>
              <a:rPr lang="en-US" sz="4400" b="1" dirty="0" err="1"/>
              <a:t>catatan</a:t>
            </a:r>
            <a:r>
              <a:rPr lang="en-US" sz="4400" b="1" dirty="0"/>
              <a:t> </a:t>
            </a:r>
            <a:r>
              <a:rPr lang="en-US" sz="4400" b="1" dirty="0" err="1"/>
              <a:t>klien</a:t>
            </a:r>
            <a:r>
              <a:rPr lang="en-US" sz="4400" b="1" dirty="0"/>
              <a:t> </a:t>
            </a:r>
            <a:r>
              <a:rPr lang="en-US" sz="4400" b="1" dirty="0" err="1"/>
              <a:t>ke</a:t>
            </a:r>
            <a:r>
              <a:rPr lang="en-US" sz="4400" b="1" dirty="0"/>
              <a:t>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kertas</a:t>
            </a:r>
            <a:r>
              <a:rPr lang="en-US" sz="4400" b="1" dirty="0"/>
              <a:t> </a:t>
            </a:r>
            <a:r>
              <a:rPr lang="en-US" sz="4400" b="1" dirty="0" err="1" smtClean="0"/>
              <a:t>kerja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894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err="1"/>
              <a:t>Faktor-faktor</a:t>
            </a:r>
            <a:r>
              <a:rPr lang="en-US" sz="3600" u="sng" dirty="0"/>
              <a:t> yang </a:t>
            </a:r>
            <a:r>
              <a:rPr lang="en-US" sz="3600" u="sng" dirty="0" err="1"/>
              <a:t>harus</a:t>
            </a:r>
            <a:r>
              <a:rPr lang="en-US" sz="3600" u="sng" dirty="0"/>
              <a:t> </a:t>
            </a:r>
            <a:r>
              <a:rPr lang="en-US" sz="3600" u="sng" dirty="0" err="1"/>
              <a:t>diperhatikan</a:t>
            </a:r>
            <a:r>
              <a:rPr lang="en-US" sz="3600" u="sng" dirty="0"/>
              <a:t> </a:t>
            </a:r>
            <a:r>
              <a:rPr lang="en-US" sz="3600" u="sng" dirty="0" err="1"/>
              <a:t>dalam</a:t>
            </a:r>
            <a:r>
              <a:rPr lang="en-US" sz="3600" u="sng" dirty="0"/>
              <a:t> </a:t>
            </a:r>
            <a:r>
              <a:rPr lang="en-US" sz="3600" u="sng" dirty="0" err="1"/>
              <a:t>pembuatan</a:t>
            </a:r>
            <a:r>
              <a:rPr lang="en-US" sz="3600" u="sng" dirty="0"/>
              <a:t> </a:t>
            </a:r>
            <a:r>
              <a:rPr lang="en-US" sz="3600" u="sng" dirty="0" err="1"/>
              <a:t>kertas</a:t>
            </a:r>
            <a:r>
              <a:rPr lang="en-US" sz="3600" u="sng" dirty="0"/>
              <a:t> </a:t>
            </a:r>
            <a:r>
              <a:rPr lang="en-US" sz="3600" u="sng" dirty="0" err="1"/>
              <a:t>kerja</a:t>
            </a:r>
            <a:r>
              <a:rPr lang="en-US" sz="3600" u="sng" dirty="0"/>
              <a:t> yang </a:t>
            </a:r>
            <a:r>
              <a:rPr lang="en-US" sz="3600" u="sng" dirty="0" err="1"/>
              <a:t>baik</a:t>
            </a:r>
            <a:r>
              <a:rPr lang="en-US" sz="3600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err="1" smtClean="0"/>
              <a:t>Rapi</a:t>
            </a:r>
            <a:r>
              <a:rPr lang="en-US" sz="4400" b="1" dirty="0"/>
              <a:t>, </a:t>
            </a:r>
            <a:r>
              <a:rPr lang="en-US" sz="4400" b="1" dirty="0" err="1"/>
              <a:t>akan</a:t>
            </a:r>
            <a:r>
              <a:rPr lang="en-US" sz="4400" b="1" dirty="0"/>
              <a:t> </a:t>
            </a:r>
            <a:r>
              <a:rPr lang="en-US" sz="4400" b="1" dirty="0" err="1"/>
              <a:t>membantu</a:t>
            </a:r>
            <a:r>
              <a:rPr lang="en-US" sz="4400" b="1" dirty="0"/>
              <a:t> </a:t>
            </a:r>
            <a:r>
              <a:rPr lang="en-US" sz="4400" b="1" dirty="0" err="1"/>
              <a:t>akuntan</a:t>
            </a:r>
            <a:r>
              <a:rPr lang="en-US" sz="4400" b="1" dirty="0"/>
              <a:t> senior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menelaah</a:t>
            </a:r>
            <a:r>
              <a:rPr lang="en-US" sz="4400" b="1" dirty="0"/>
              <a:t> </a:t>
            </a:r>
            <a:r>
              <a:rPr lang="en-US" sz="4400" b="1" dirty="0" err="1"/>
              <a:t>hasil</a:t>
            </a:r>
            <a:r>
              <a:rPr lang="en-US" sz="4400" b="1" dirty="0"/>
              <a:t> </a:t>
            </a:r>
            <a:r>
              <a:rPr lang="en-US" sz="4400" b="1" dirty="0" err="1"/>
              <a:t>pekerjaan</a:t>
            </a:r>
            <a:r>
              <a:rPr lang="en-US" sz="4400" b="1" dirty="0"/>
              <a:t> </a:t>
            </a:r>
            <a:r>
              <a:rPr lang="en-US" sz="4400" b="1" dirty="0" err="1"/>
              <a:t>stafnyla</a:t>
            </a:r>
            <a:r>
              <a:rPr lang="en-US" sz="4400" b="1" dirty="0"/>
              <a:t> </a:t>
            </a:r>
            <a:r>
              <a:rPr lang="en-US" sz="4400" b="1" dirty="0" err="1"/>
              <a:t>serta</a:t>
            </a:r>
            <a:r>
              <a:rPr lang="en-US" sz="4400" b="1" dirty="0"/>
              <a:t> </a:t>
            </a:r>
            <a:r>
              <a:rPr lang="en-US" sz="4400" b="1" dirty="0" err="1"/>
              <a:t>memudahkan</a:t>
            </a:r>
            <a:r>
              <a:rPr lang="en-US" sz="4400" b="1" dirty="0"/>
              <a:t> </a:t>
            </a:r>
            <a:r>
              <a:rPr lang="en-US" sz="4400" b="1" dirty="0" err="1"/>
              <a:t>memperoleh</a:t>
            </a:r>
            <a:r>
              <a:rPr lang="en-US" sz="4400" b="1" dirty="0"/>
              <a:t> </a:t>
            </a:r>
            <a:r>
              <a:rPr lang="en-US" sz="4400" b="1" dirty="0" err="1"/>
              <a:t>informasi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KKP </a:t>
            </a:r>
            <a:r>
              <a:rPr lang="en-US" sz="4400" b="1" dirty="0" err="1"/>
              <a:t>tersebut</a:t>
            </a:r>
            <a:endParaRPr lang="en-US" sz="4400" b="1" dirty="0"/>
          </a:p>
          <a:p>
            <a:pPr marL="0" indent="0">
              <a:buNone/>
            </a:pPr>
            <a:r>
              <a:rPr lang="en-US" sz="4400" b="1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6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Isi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 smtClean="0"/>
              <a:t>Audit </a:t>
            </a:r>
            <a:r>
              <a:rPr lang="en-US" sz="4000" b="1" dirty="0"/>
              <a:t>program, </a:t>
            </a:r>
            <a:r>
              <a:rPr lang="en-US" sz="4000" b="1" dirty="0" err="1"/>
              <a:t>daftar</a:t>
            </a:r>
            <a:r>
              <a:rPr lang="en-US" sz="4000" b="1" dirty="0"/>
              <a:t> </a:t>
            </a:r>
            <a:r>
              <a:rPr lang="en-US" sz="4000" b="1" dirty="0" err="1"/>
              <a:t>prosedur</a:t>
            </a:r>
            <a:r>
              <a:rPr lang="en-US" sz="4000" b="1" dirty="0"/>
              <a:t> </a:t>
            </a:r>
            <a:r>
              <a:rPr lang="en-US" sz="4000" b="1" dirty="0" err="1"/>
              <a:t>pemeriksaan</a:t>
            </a:r>
            <a:r>
              <a:rPr lang="en-US" sz="4000" b="1" dirty="0"/>
              <a:t>, </a:t>
            </a:r>
            <a:r>
              <a:rPr lang="en-US" sz="4000" b="1" dirty="0" err="1"/>
              <a:t>sedangkan</a:t>
            </a:r>
            <a:r>
              <a:rPr lang="en-US" sz="4000" b="1" dirty="0"/>
              <a:t> </a:t>
            </a:r>
            <a:r>
              <a:rPr lang="en-US" sz="4000" b="1" dirty="0" err="1"/>
              <a:t>prosedur</a:t>
            </a:r>
            <a:r>
              <a:rPr lang="en-US" sz="4000" b="1" dirty="0"/>
              <a:t> </a:t>
            </a:r>
            <a:r>
              <a:rPr lang="en-US" sz="4000" b="1" dirty="0" err="1"/>
              <a:t>adalah</a:t>
            </a:r>
            <a:r>
              <a:rPr lang="en-US" sz="4000" b="1" dirty="0"/>
              <a:t> </a:t>
            </a:r>
            <a:r>
              <a:rPr lang="en-US" sz="4000" b="1" dirty="0" err="1"/>
              <a:t>instruksi</a:t>
            </a:r>
            <a:r>
              <a:rPr lang="en-US" sz="4000" b="1" dirty="0"/>
              <a:t> </a:t>
            </a:r>
            <a:r>
              <a:rPr lang="en-US" sz="4000" b="1" dirty="0" err="1"/>
              <a:t>untuk</a:t>
            </a:r>
            <a:r>
              <a:rPr lang="en-US" sz="4000" b="1" dirty="0"/>
              <a:t> </a:t>
            </a:r>
            <a:r>
              <a:rPr lang="en-US" sz="4000" b="1" dirty="0" err="1"/>
              <a:t>mengumpulkan</a:t>
            </a:r>
            <a:r>
              <a:rPr lang="en-US" sz="4000" b="1" dirty="0"/>
              <a:t> </a:t>
            </a:r>
            <a:r>
              <a:rPr lang="en-US" sz="4000" b="1" dirty="0" err="1"/>
              <a:t>bukti</a:t>
            </a:r>
            <a:r>
              <a:rPr lang="en-US" sz="4000" b="1" dirty="0"/>
              <a:t>. Audit program </a:t>
            </a:r>
            <a:r>
              <a:rPr lang="en-US" sz="4000" b="1" dirty="0" err="1"/>
              <a:t>digunakan</a:t>
            </a:r>
            <a:r>
              <a:rPr lang="en-US" sz="4000" b="1" dirty="0"/>
              <a:t> </a:t>
            </a:r>
            <a:r>
              <a:rPr lang="en-US" sz="4000" b="1" dirty="0" err="1"/>
              <a:t>sebagai</a:t>
            </a:r>
            <a:r>
              <a:rPr lang="en-US" sz="4000" b="1" dirty="0"/>
              <a:t> </a:t>
            </a:r>
            <a:r>
              <a:rPr lang="en-US" sz="4000" b="1" dirty="0" err="1"/>
              <a:t>alat</a:t>
            </a:r>
            <a:r>
              <a:rPr lang="en-US" sz="4000" b="1" dirty="0"/>
              <a:t> </a:t>
            </a:r>
            <a:r>
              <a:rPr lang="en-US" sz="4000" b="1" dirty="0" err="1"/>
              <a:t>untuk</a:t>
            </a:r>
            <a:r>
              <a:rPr lang="en-US" sz="4000" b="1" dirty="0"/>
              <a:t> </a:t>
            </a:r>
            <a:r>
              <a:rPr lang="en-US" sz="4000" b="1" dirty="0" err="1"/>
              <a:t>menetapkan</a:t>
            </a:r>
            <a:r>
              <a:rPr lang="en-US" sz="4000" b="1" dirty="0"/>
              <a:t> </a:t>
            </a:r>
            <a:r>
              <a:rPr lang="en-US" sz="4000" b="1" dirty="0" err="1"/>
              <a:t>jadwal</a:t>
            </a:r>
            <a:r>
              <a:rPr lang="en-US" sz="4000" b="1" dirty="0"/>
              <a:t> </a:t>
            </a:r>
            <a:r>
              <a:rPr lang="en-US" sz="4000" b="1" dirty="0" err="1"/>
              <a:t>pelaksanaan</a:t>
            </a:r>
            <a:r>
              <a:rPr lang="en-US" sz="4000" b="1" dirty="0"/>
              <a:t> audit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pengawasan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5590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Isi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smtClean="0"/>
              <a:t>Working </a:t>
            </a:r>
            <a:r>
              <a:rPr lang="en-US" sz="4400" b="1" dirty="0"/>
              <a:t>trial balance/ </a:t>
            </a:r>
            <a:r>
              <a:rPr lang="en-US" sz="4400" b="1" dirty="0" err="1"/>
              <a:t>Neraca</a:t>
            </a:r>
            <a:r>
              <a:rPr lang="en-US" sz="4400" b="1" dirty="0"/>
              <a:t> </a:t>
            </a:r>
            <a:r>
              <a:rPr lang="en-US" sz="4400" b="1" dirty="0" err="1"/>
              <a:t>lajur</a:t>
            </a:r>
            <a:r>
              <a:rPr lang="en-US" sz="4400" b="1" dirty="0"/>
              <a:t> yang </a:t>
            </a:r>
            <a:r>
              <a:rPr lang="en-US" sz="4400" b="1" dirty="0" err="1"/>
              <a:t>disusun</a:t>
            </a:r>
            <a:r>
              <a:rPr lang="en-US" sz="4400" b="1" dirty="0"/>
              <a:t> </a:t>
            </a:r>
            <a:r>
              <a:rPr lang="en-US" sz="4400" b="1" dirty="0" err="1"/>
              <a:t>melalui</a:t>
            </a:r>
            <a:r>
              <a:rPr lang="en-US" sz="4400" b="1" dirty="0"/>
              <a:t> proses </a:t>
            </a:r>
            <a:r>
              <a:rPr lang="en-US" sz="4400" b="1" dirty="0" err="1"/>
              <a:t>akuntani</a:t>
            </a:r>
            <a:r>
              <a:rPr lang="en-US" sz="4400" b="1" dirty="0"/>
              <a:t> </a:t>
            </a:r>
            <a:r>
              <a:rPr lang="en-US" sz="4400" b="1" dirty="0" err="1"/>
              <a:t>yakni</a:t>
            </a:r>
            <a:r>
              <a:rPr lang="en-US" sz="4400" b="1" dirty="0"/>
              <a:t> </a:t>
            </a:r>
            <a:r>
              <a:rPr lang="en-US" sz="4400" b="1" dirty="0" err="1"/>
              <a:t>mulai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</a:t>
            </a:r>
            <a:r>
              <a:rPr lang="en-US" sz="4400" b="1" dirty="0" err="1"/>
              <a:t>menanalisa</a:t>
            </a:r>
            <a:r>
              <a:rPr lang="en-US" sz="4400" b="1" dirty="0"/>
              <a:t> </a:t>
            </a:r>
            <a:r>
              <a:rPr lang="en-US" sz="4400" b="1" dirty="0" err="1"/>
              <a:t>transaksi</a:t>
            </a:r>
            <a:r>
              <a:rPr lang="en-US" sz="4400" b="1" dirty="0"/>
              <a:t> </a:t>
            </a:r>
            <a:r>
              <a:rPr lang="en-US" sz="4400" b="1" dirty="0" err="1"/>
              <a:t>sampai</a:t>
            </a:r>
            <a:r>
              <a:rPr lang="en-US" sz="4400" b="1" dirty="0"/>
              <a:t> </a:t>
            </a:r>
            <a:r>
              <a:rPr lang="en-US" sz="4400" b="1" dirty="0" err="1"/>
              <a:t>dengan</a:t>
            </a:r>
            <a:r>
              <a:rPr lang="en-US" sz="4400" b="1" dirty="0"/>
              <a:t> </a:t>
            </a:r>
            <a:r>
              <a:rPr lang="en-US" sz="4400" b="1" dirty="0" err="1"/>
              <a:t>menjadi</a:t>
            </a:r>
            <a:r>
              <a:rPr lang="en-US" sz="4400" b="1" dirty="0"/>
              <a:t> </a:t>
            </a:r>
            <a:r>
              <a:rPr lang="en-US" sz="4400" b="1" dirty="0" err="1"/>
              <a:t>laporan</a:t>
            </a:r>
            <a:r>
              <a:rPr lang="en-US" sz="4400" b="1" dirty="0"/>
              <a:t> </a:t>
            </a:r>
            <a:r>
              <a:rPr lang="en-US" sz="4400" b="1" dirty="0" err="1" smtClean="0"/>
              <a:t>keuangan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8273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Isi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 err="1" smtClean="0"/>
              <a:t>Ringkasan</a:t>
            </a:r>
            <a:r>
              <a:rPr lang="en-US" sz="4800" b="1" dirty="0" smtClean="0"/>
              <a:t> </a:t>
            </a:r>
            <a:r>
              <a:rPr lang="en-US" sz="4800" b="1" dirty="0" err="1"/>
              <a:t>jurnal</a:t>
            </a:r>
            <a:r>
              <a:rPr lang="en-US" sz="4800" b="1" dirty="0"/>
              <a:t> </a:t>
            </a:r>
            <a:r>
              <a:rPr lang="en-US" sz="4800" b="1" dirty="0" err="1"/>
              <a:t>penyesuaian</a:t>
            </a:r>
            <a:endParaRPr lang="en-US" sz="4800" b="1" dirty="0"/>
          </a:p>
          <a:p>
            <a:pPr lvl="0"/>
            <a:r>
              <a:rPr lang="en-US" sz="4800" b="1" dirty="0" err="1"/>
              <a:t>Daftar</a:t>
            </a:r>
            <a:r>
              <a:rPr lang="en-US" sz="4800" b="1" dirty="0"/>
              <a:t> </a:t>
            </a:r>
            <a:r>
              <a:rPr lang="en-US" sz="4800" b="1" dirty="0" err="1"/>
              <a:t>utama</a:t>
            </a:r>
            <a:r>
              <a:rPr lang="en-US" sz="4800" b="1" dirty="0"/>
              <a:t> (lead or top </a:t>
            </a:r>
            <a:r>
              <a:rPr lang="en-US" sz="4800" b="1" dirty="0" err="1"/>
              <a:t>schedull</a:t>
            </a:r>
            <a:r>
              <a:rPr lang="en-US" sz="4800" b="1" dirty="0"/>
              <a:t>)</a:t>
            </a:r>
          </a:p>
          <a:p>
            <a:pPr lvl="0"/>
            <a:r>
              <a:rPr lang="en-US" sz="4800" b="1" dirty="0" err="1"/>
              <a:t>Daftar</a:t>
            </a:r>
            <a:r>
              <a:rPr lang="en-US" sz="4800" b="1" dirty="0"/>
              <a:t> </a:t>
            </a:r>
            <a:r>
              <a:rPr lang="en-US" sz="4800" b="1" dirty="0" err="1"/>
              <a:t>pendukung</a:t>
            </a:r>
            <a:r>
              <a:rPr lang="en-US" sz="4800" b="1" dirty="0"/>
              <a:t> (supporting </a:t>
            </a:r>
            <a:r>
              <a:rPr lang="en-US" sz="4800" b="1" dirty="0" err="1"/>
              <a:t>schedull</a:t>
            </a:r>
            <a:r>
              <a:rPr lang="en-US" sz="4800" b="1" dirty="0"/>
              <a:t>)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82732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9091"/>
          </a:xfrm>
        </p:spPr>
        <p:txBody>
          <a:bodyPr>
            <a:noAutofit/>
          </a:bodyPr>
          <a:lstStyle/>
          <a:p>
            <a:r>
              <a:rPr lang="en-US" sz="3600" b="1" u="sng" dirty="0" err="1" smtClean="0"/>
              <a:t>Pembuatan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Indeks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pada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kertas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kerja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pemeriksan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1" dirty="0" err="1" smtClean="0"/>
              <a:t>Setiap</a:t>
            </a:r>
            <a:r>
              <a:rPr lang="en-US" sz="4400" b="1" dirty="0" smtClean="0"/>
              <a:t> </a:t>
            </a:r>
            <a:r>
              <a:rPr lang="en-US" sz="4400" b="1" dirty="0"/>
              <a:t>KK </a:t>
            </a:r>
            <a:r>
              <a:rPr lang="en-US" sz="4400" b="1" dirty="0" err="1"/>
              <a:t>harus</a:t>
            </a:r>
            <a:r>
              <a:rPr lang="en-US" sz="4400" b="1" dirty="0"/>
              <a:t> </a:t>
            </a:r>
            <a:r>
              <a:rPr lang="en-US" sz="4400" b="1" dirty="0" err="1"/>
              <a:t>diberi</a:t>
            </a:r>
            <a:r>
              <a:rPr lang="en-US" sz="4400" b="1" dirty="0"/>
              <a:t> </a:t>
            </a:r>
            <a:r>
              <a:rPr lang="en-US" sz="4400" b="1" dirty="0" err="1"/>
              <a:t>indeks</a:t>
            </a:r>
            <a:endParaRPr lang="en-US" sz="4400" b="1" dirty="0"/>
          </a:p>
          <a:p>
            <a:pPr lvl="0"/>
            <a:r>
              <a:rPr lang="en-US" sz="4400" b="1" dirty="0" err="1"/>
              <a:t>Pencatatan</a:t>
            </a:r>
            <a:r>
              <a:rPr lang="en-US" sz="4400" b="1" dirty="0"/>
              <a:t> </a:t>
            </a:r>
            <a:r>
              <a:rPr lang="en-US" sz="4400" b="1" dirty="0" err="1"/>
              <a:t>indeks</a:t>
            </a:r>
            <a:r>
              <a:rPr lang="en-US" sz="4400" b="1" dirty="0"/>
              <a:t> </a:t>
            </a:r>
            <a:r>
              <a:rPr lang="en-US" sz="4400" b="1" dirty="0" err="1"/>
              <a:t>silang</a:t>
            </a:r>
            <a:r>
              <a:rPr lang="en-US" sz="4400" b="1" dirty="0"/>
              <a:t> </a:t>
            </a:r>
            <a:r>
              <a:rPr lang="en-US" sz="4400" b="1" dirty="0" err="1"/>
              <a:t>harus</a:t>
            </a:r>
            <a:r>
              <a:rPr lang="en-US" sz="4400" b="1" dirty="0"/>
              <a:t> </a:t>
            </a:r>
            <a:r>
              <a:rPr lang="en-US" sz="4400" b="1" dirty="0" err="1"/>
              <a:t>dilaksanakan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</a:t>
            </a:r>
            <a:r>
              <a:rPr lang="en-US" sz="4400" b="1" dirty="0" err="1"/>
              <a:t>berikut</a:t>
            </a:r>
            <a:r>
              <a:rPr lang="en-US" sz="4400" b="1" dirty="0"/>
              <a:t> </a:t>
            </a:r>
          </a:p>
          <a:p>
            <a:pPr lvl="0"/>
            <a:r>
              <a:rPr lang="en-US" sz="4400" b="1" dirty="0"/>
              <a:t>2.1.Indeks </a:t>
            </a:r>
            <a:r>
              <a:rPr lang="en-US" sz="4400" b="1" dirty="0" err="1"/>
              <a:t>silang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supporting </a:t>
            </a:r>
            <a:r>
              <a:rPr lang="en-US" sz="4400" b="1" dirty="0" err="1"/>
              <a:t>ke</a:t>
            </a:r>
            <a:r>
              <a:rPr lang="en-US" sz="4400" b="1" dirty="0"/>
              <a:t> top </a:t>
            </a:r>
            <a:r>
              <a:rPr lang="en-US" sz="4400" b="1" dirty="0" err="1"/>
              <a:t>schedul</a:t>
            </a:r>
            <a:endParaRPr lang="en-US" sz="4400" b="1" dirty="0"/>
          </a:p>
          <a:p>
            <a:pPr lvl="0"/>
            <a:r>
              <a:rPr lang="en-US" sz="4400" b="1" dirty="0"/>
              <a:t>2.2.Indeks </a:t>
            </a:r>
            <a:r>
              <a:rPr lang="en-US" sz="4400" b="1" dirty="0" err="1"/>
              <a:t>silang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</a:t>
            </a:r>
            <a:r>
              <a:rPr lang="en-US" sz="4400" b="1" dirty="0" err="1"/>
              <a:t>daftar</a:t>
            </a:r>
            <a:r>
              <a:rPr lang="en-US" sz="4400" b="1" dirty="0"/>
              <a:t> </a:t>
            </a:r>
            <a:r>
              <a:rPr lang="en-US" sz="4400" b="1" dirty="0" err="1"/>
              <a:t>rekening</a:t>
            </a:r>
            <a:r>
              <a:rPr lang="en-US" sz="4400" b="1" dirty="0"/>
              <a:t> </a:t>
            </a:r>
            <a:r>
              <a:rPr lang="en-US" sz="4400" b="1" dirty="0" err="1"/>
              <a:t>pendapatan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 smtClean="0"/>
              <a:t>biaya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82732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9091"/>
          </a:xfrm>
        </p:spPr>
        <p:txBody>
          <a:bodyPr>
            <a:noAutofit/>
          </a:bodyPr>
          <a:lstStyle/>
          <a:p>
            <a:r>
              <a:rPr lang="en-US" sz="3600" b="1" u="sng" dirty="0" err="1" smtClean="0"/>
              <a:t>Pembuatan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Indeks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pada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kertas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kerja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pemeriksan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7300" b="1" dirty="0" smtClean="0"/>
              <a:t>2.3.Indeks </a:t>
            </a:r>
            <a:r>
              <a:rPr lang="en-US" sz="7300" b="1" dirty="0" err="1"/>
              <a:t>silang</a:t>
            </a:r>
            <a:r>
              <a:rPr lang="en-US" sz="7300" b="1" dirty="0"/>
              <a:t> </a:t>
            </a:r>
            <a:r>
              <a:rPr lang="en-US" sz="7300" b="1" dirty="0" err="1"/>
              <a:t>dari</a:t>
            </a:r>
            <a:r>
              <a:rPr lang="en-US" sz="7300" b="1" dirty="0"/>
              <a:t> supporting </a:t>
            </a:r>
            <a:r>
              <a:rPr lang="en-US" sz="7300" b="1" dirty="0" err="1"/>
              <a:t>ke</a:t>
            </a:r>
            <a:r>
              <a:rPr lang="en-US" sz="7300" b="1" dirty="0"/>
              <a:t> </a:t>
            </a:r>
            <a:r>
              <a:rPr lang="en-US" sz="7300" b="1" dirty="0" err="1"/>
              <a:t>jurnal</a:t>
            </a:r>
            <a:r>
              <a:rPr lang="en-US" sz="7300" b="1" dirty="0"/>
              <a:t> </a:t>
            </a:r>
            <a:r>
              <a:rPr lang="en-US" sz="7300" b="1" dirty="0" err="1"/>
              <a:t>penyesuaian</a:t>
            </a:r>
            <a:endParaRPr lang="en-US" sz="7300" b="1" dirty="0"/>
          </a:p>
          <a:p>
            <a:pPr lvl="0"/>
            <a:r>
              <a:rPr lang="en-US" sz="7300" b="1" dirty="0"/>
              <a:t>2.4.Indeks </a:t>
            </a:r>
            <a:r>
              <a:rPr lang="en-US" sz="7300" b="1" dirty="0" err="1"/>
              <a:t>silang</a:t>
            </a:r>
            <a:r>
              <a:rPr lang="en-US" sz="7300" b="1" dirty="0"/>
              <a:t> </a:t>
            </a:r>
            <a:r>
              <a:rPr lang="en-US" sz="7300" b="1" dirty="0" err="1"/>
              <a:t>dari</a:t>
            </a:r>
            <a:r>
              <a:rPr lang="en-US" sz="7300" b="1" dirty="0"/>
              <a:t> top </a:t>
            </a:r>
            <a:r>
              <a:rPr lang="en-US" sz="7300" b="1" dirty="0" err="1"/>
              <a:t>ke</a:t>
            </a:r>
            <a:r>
              <a:rPr lang="en-US" sz="7300" b="1" dirty="0"/>
              <a:t> </a:t>
            </a:r>
            <a:r>
              <a:rPr lang="en-US" sz="7300" b="1" dirty="0" err="1"/>
              <a:t>Neraca</a:t>
            </a:r>
            <a:r>
              <a:rPr lang="en-US" sz="7300" b="1" dirty="0"/>
              <a:t> </a:t>
            </a:r>
            <a:r>
              <a:rPr lang="en-US" sz="7300" b="1" dirty="0" err="1"/>
              <a:t>lajur</a:t>
            </a:r>
            <a:r>
              <a:rPr lang="en-US" sz="7300" b="1" dirty="0"/>
              <a:t>/</a:t>
            </a:r>
            <a:r>
              <a:rPr lang="en-US" sz="7300" b="1" dirty="0" err="1"/>
              <a:t>tril</a:t>
            </a:r>
            <a:r>
              <a:rPr lang="en-US" sz="7300" b="1" dirty="0"/>
              <a:t> balance</a:t>
            </a:r>
          </a:p>
          <a:p>
            <a:r>
              <a:rPr lang="en-US" sz="7300" b="1" dirty="0"/>
              <a:t>2.5.Indeks </a:t>
            </a:r>
            <a:r>
              <a:rPr lang="en-US" sz="7300" b="1" dirty="0" err="1"/>
              <a:t>silang</a:t>
            </a:r>
            <a:r>
              <a:rPr lang="en-US" sz="7300" b="1" dirty="0"/>
              <a:t> </a:t>
            </a:r>
            <a:r>
              <a:rPr lang="en-US" sz="7300" b="1" dirty="0" err="1"/>
              <a:t>untuk</a:t>
            </a:r>
            <a:r>
              <a:rPr lang="en-US" sz="7300" b="1" dirty="0"/>
              <a:t> </a:t>
            </a:r>
            <a:r>
              <a:rPr lang="en-US" sz="7300" b="1" dirty="0" err="1"/>
              <a:t>menghubungkan</a:t>
            </a:r>
            <a:r>
              <a:rPr lang="en-US" sz="7300" b="1" dirty="0"/>
              <a:t> program audit </a:t>
            </a:r>
            <a:r>
              <a:rPr lang="en-US" sz="7300" b="1" dirty="0" err="1"/>
              <a:t>dengan</a:t>
            </a:r>
            <a:r>
              <a:rPr lang="en-US" sz="7300" b="1" dirty="0"/>
              <a:t> </a:t>
            </a:r>
            <a:r>
              <a:rPr lang="en-US" sz="7300" b="1" dirty="0" err="1"/>
              <a:t>kertas</a:t>
            </a:r>
            <a:r>
              <a:rPr lang="en-US" sz="7300" b="1" dirty="0"/>
              <a:t> </a:t>
            </a:r>
            <a:r>
              <a:rPr lang="en-US" sz="7300" b="1" dirty="0" err="1"/>
              <a:t>kerja</a:t>
            </a:r>
            <a:endParaRPr lang="en-US" sz="7300" b="1" dirty="0"/>
          </a:p>
          <a:p>
            <a:pPr lvl="0"/>
            <a:r>
              <a:rPr lang="en-US" sz="7300" b="1" dirty="0" err="1"/>
              <a:t>Jawaban</a:t>
            </a:r>
            <a:r>
              <a:rPr lang="en-US" sz="7300" b="1" dirty="0"/>
              <a:t> </a:t>
            </a:r>
            <a:r>
              <a:rPr lang="en-US" sz="7300" b="1" dirty="0" err="1"/>
              <a:t>Konfirmasi</a:t>
            </a:r>
            <a:endParaRPr lang="en-US" sz="7300" b="1" dirty="0"/>
          </a:p>
          <a:p>
            <a:pPr marL="0" indent="0">
              <a:buNone/>
            </a:pPr>
            <a:r>
              <a:rPr lang="en-US" sz="7300" dirty="0"/>
              <a:t> </a:t>
            </a:r>
            <a:endParaRPr lang="en-US" sz="7300" b="1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9773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Metode</a:t>
            </a:r>
            <a:r>
              <a:rPr lang="en-US" u="sng" dirty="0" smtClean="0"/>
              <a:t> </a:t>
            </a:r>
            <a:r>
              <a:rPr lang="en-US" u="sng" dirty="0" err="1" smtClean="0"/>
              <a:t>pemberian</a:t>
            </a:r>
            <a:r>
              <a:rPr lang="en-US" u="sng" dirty="0" smtClean="0"/>
              <a:t> Index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4000" b="1" dirty="0" err="1" smtClean="0"/>
              <a:t>Indeks</a:t>
            </a:r>
            <a:r>
              <a:rPr lang="en-US" sz="4000" b="1" dirty="0" smtClean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, </a:t>
            </a:r>
            <a:r>
              <a:rPr lang="en-US" sz="4000" b="1" dirty="0" err="1"/>
              <a:t>misal</a:t>
            </a:r>
            <a:r>
              <a:rPr lang="en-US" sz="4000" b="1" dirty="0"/>
              <a:t> 1.1,  1.2,  1.3 …. </a:t>
            </a:r>
            <a:r>
              <a:rPr lang="en-US" sz="4000" b="1" dirty="0" err="1"/>
              <a:t>Dst</a:t>
            </a:r>
            <a:endParaRPr lang="en-US" sz="4000" b="1" dirty="0"/>
          </a:p>
          <a:p>
            <a:pPr lvl="0"/>
            <a:r>
              <a:rPr lang="en-US" sz="4000" b="1" dirty="0" err="1"/>
              <a:t>Indeks</a:t>
            </a:r>
            <a:r>
              <a:rPr lang="en-US" sz="4000" b="1" dirty="0"/>
              <a:t> </a:t>
            </a:r>
            <a:r>
              <a:rPr lang="en-US" sz="4000" b="1" dirty="0" err="1"/>
              <a:t>kombinasi</a:t>
            </a:r>
            <a:r>
              <a:rPr lang="en-US" sz="4000" b="1" dirty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huruf</a:t>
            </a:r>
            <a:r>
              <a:rPr lang="en-US" sz="4000" b="1" dirty="0"/>
              <a:t>, </a:t>
            </a:r>
            <a:r>
              <a:rPr lang="en-US" sz="4000" b="1" dirty="0" err="1"/>
              <a:t>Misal</a:t>
            </a:r>
            <a:r>
              <a:rPr lang="en-US" sz="4000" b="1" dirty="0"/>
              <a:t> A.1,  A.,2,  … </a:t>
            </a:r>
            <a:r>
              <a:rPr lang="en-US" sz="4000" b="1" dirty="0" err="1"/>
              <a:t>dst</a:t>
            </a:r>
            <a:endParaRPr lang="en-US" sz="4000" b="1" dirty="0"/>
          </a:p>
          <a:p>
            <a:pPr lvl="0"/>
            <a:r>
              <a:rPr lang="en-US" sz="4000" b="1" dirty="0" err="1"/>
              <a:t>Indeks</a:t>
            </a:r>
            <a:r>
              <a:rPr lang="en-US" sz="4000" b="1" dirty="0"/>
              <a:t> </a:t>
            </a:r>
            <a:r>
              <a:rPr lang="en-US" sz="4000" b="1" dirty="0" err="1"/>
              <a:t>angka</a:t>
            </a:r>
            <a:r>
              <a:rPr lang="en-US" sz="4000" b="1" dirty="0"/>
              <a:t> </a:t>
            </a:r>
            <a:r>
              <a:rPr lang="en-US" sz="4000" b="1" dirty="0" err="1"/>
              <a:t>berurutan</a:t>
            </a:r>
            <a:r>
              <a:rPr lang="en-US" sz="4000" b="1" dirty="0"/>
              <a:t>. </a:t>
            </a:r>
            <a:r>
              <a:rPr lang="en-US" sz="4000" b="1" dirty="0" err="1"/>
              <a:t>Misal</a:t>
            </a:r>
            <a:r>
              <a:rPr lang="en-US" sz="4000" b="1" dirty="0"/>
              <a:t> 1,2,3,4, … </a:t>
            </a:r>
            <a:r>
              <a:rPr lang="en-US" sz="4000" b="1" dirty="0" err="1"/>
              <a:t>dst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82732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Susunan</a:t>
            </a:r>
            <a:r>
              <a:rPr lang="en-US" u="sng" dirty="0" smtClean="0"/>
              <a:t>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/>
              <a:t>Current </a:t>
            </a:r>
            <a:r>
              <a:rPr lang="en-US" sz="4000" b="1" dirty="0"/>
              <a:t>file yang </a:t>
            </a:r>
            <a:r>
              <a:rPr lang="en-US" sz="4000" b="1" dirty="0" err="1"/>
              <a:t>meliputi</a:t>
            </a:r>
            <a:r>
              <a:rPr lang="en-US" sz="4000" b="1" dirty="0"/>
              <a:t> :</a:t>
            </a:r>
          </a:p>
          <a:p>
            <a:pPr lvl="0"/>
            <a:r>
              <a:rPr lang="en-US" sz="4000" b="1" dirty="0"/>
              <a:t>Audit report</a:t>
            </a:r>
          </a:p>
          <a:p>
            <a:pPr lvl="0"/>
            <a:r>
              <a:rPr lang="en-US" sz="4000" b="1" dirty="0" err="1"/>
              <a:t>Riviewer</a:t>
            </a:r>
            <a:endParaRPr lang="en-US" sz="4000" b="1" dirty="0"/>
          </a:p>
          <a:p>
            <a:pPr lvl="0"/>
            <a:r>
              <a:rPr lang="en-US" sz="4000" b="1" dirty="0"/>
              <a:t>Program audit</a:t>
            </a:r>
          </a:p>
          <a:p>
            <a:pPr lvl="0"/>
            <a:r>
              <a:rPr lang="en-US" sz="4000" b="1" dirty="0" err="1"/>
              <a:t>Laporan</a:t>
            </a:r>
            <a:r>
              <a:rPr lang="en-US" sz="4000" b="1" dirty="0"/>
              <a:t> </a:t>
            </a:r>
            <a:r>
              <a:rPr lang="en-US" sz="4000" b="1" dirty="0" err="1"/>
              <a:t>keuangan</a:t>
            </a:r>
            <a:r>
              <a:rPr lang="en-US" sz="4000" b="1" dirty="0"/>
              <a:t> yang </a:t>
            </a:r>
            <a:r>
              <a:rPr lang="en-US" sz="4000" b="1" dirty="0" err="1"/>
              <a:t>dibuat</a:t>
            </a:r>
            <a:r>
              <a:rPr lang="en-US" sz="4000" b="1" dirty="0"/>
              <a:t> </a:t>
            </a:r>
            <a:r>
              <a:rPr lang="en-US" sz="4000" b="1" dirty="0" err="1"/>
              <a:t>klien</a:t>
            </a:r>
            <a:endParaRPr lang="en-US" sz="4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2732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Susunan</a:t>
            </a:r>
            <a:r>
              <a:rPr lang="en-US" u="sng" dirty="0" smtClean="0"/>
              <a:t>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/>
              <a:t>Current </a:t>
            </a:r>
            <a:r>
              <a:rPr lang="en-US" sz="4400" b="1" dirty="0"/>
              <a:t>file yang </a:t>
            </a:r>
            <a:r>
              <a:rPr lang="en-US" sz="4400" b="1" dirty="0" err="1"/>
              <a:t>meliputi</a:t>
            </a:r>
            <a:r>
              <a:rPr lang="en-US" sz="4400" b="1" dirty="0"/>
              <a:t> :</a:t>
            </a:r>
          </a:p>
          <a:p>
            <a:pPr lvl="0"/>
            <a:r>
              <a:rPr lang="en-US" sz="4400" b="1" dirty="0" err="1" smtClean="0"/>
              <a:t>Ringkasan</a:t>
            </a:r>
            <a:r>
              <a:rPr lang="en-US" sz="4400" b="1" dirty="0" smtClean="0"/>
              <a:t> </a:t>
            </a:r>
            <a:r>
              <a:rPr lang="en-US" sz="4400" b="1" dirty="0" err="1"/>
              <a:t>jurnal</a:t>
            </a:r>
            <a:r>
              <a:rPr lang="en-US" sz="4400" b="1" dirty="0"/>
              <a:t> </a:t>
            </a:r>
            <a:r>
              <a:rPr lang="en-US" sz="4400" b="1" dirty="0" err="1"/>
              <a:t>penyesuaian</a:t>
            </a:r>
            <a:endParaRPr lang="en-US" sz="4400" b="1" dirty="0"/>
          </a:p>
          <a:p>
            <a:pPr lvl="0"/>
            <a:r>
              <a:rPr lang="en-US" sz="4400" b="1" dirty="0"/>
              <a:t>Working trial balance</a:t>
            </a:r>
          </a:p>
          <a:p>
            <a:pPr lvl="0"/>
            <a:r>
              <a:rPr lang="en-US" sz="4400" b="1" dirty="0"/>
              <a:t>Top </a:t>
            </a:r>
            <a:r>
              <a:rPr lang="en-US" sz="4400" b="1" dirty="0" err="1"/>
              <a:t>schedulles</a:t>
            </a:r>
            <a:endParaRPr lang="en-US" sz="4400" b="1" dirty="0"/>
          </a:p>
          <a:p>
            <a:pPr lvl="0"/>
            <a:r>
              <a:rPr lang="en-US" sz="4400" b="1" dirty="0"/>
              <a:t>Supporting </a:t>
            </a:r>
            <a:r>
              <a:rPr lang="en-US" sz="4400" b="1" dirty="0" err="1"/>
              <a:t>schedulles</a:t>
            </a:r>
            <a:endParaRPr lang="en-US" sz="44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837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KERTAS  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/>
              <a:t>kertas-kertas</a:t>
            </a:r>
            <a:r>
              <a:rPr lang="en-US" sz="4000" dirty="0"/>
              <a:t> yang </a:t>
            </a:r>
            <a:r>
              <a:rPr lang="en-US" sz="4000" dirty="0" err="1"/>
              <a:t>dikumpulkan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dibuat</a:t>
            </a:r>
            <a:r>
              <a:rPr lang="en-US" sz="4000" dirty="0"/>
              <a:t> </a:t>
            </a:r>
            <a:r>
              <a:rPr lang="en-US" sz="4000" dirty="0" err="1"/>
              <a:t>selama</a:t>
            </a:r>
            <a:r>
              <a:rPr lang="en-US" sz="4000" dirty="0"/>
              <a:t> proses </a:t>
            </a:r>
            <a:r>
              <a:rPr lang="en-US" sz="4000" dirty="0" err="1"/>
              <a:t>pemeriksaan</a:t>
            </a:r>
            <a:r>
              <a:rPr lang="en-US" sz="4000" dirty="0"/>
              <a:t>, yang </a:t>
            </a:r>
            <a:r>
              <a:rPr lang="en-US" sz="4000" dirty="0" err="1"/>
              <a:t>meliputi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bukti</a:t>
            </a:r>
            <a:r>
              <a:rPr lang="en-US" sz="4000" dirty="0"/>
              <a:t> </a:t>
            </a:r>
            <a:r>
              <a:rPr lang="en-US" sz="4000" dirty="0" err="1"/>
              <a:t>pemeriksaan</a:t>
            </a:r>
            <a:r>
              <a:rPr lang="en-US" sz="4000" dirty="0"/>
              <a:t> yang </a:t>
            </a:r>
            <a:r>
              <a:rPr lang="en-US" sz="4000" dirty="0" err="1"/>
              <a:t>dikumpulkan</a:t>
            </a:r>
            <a:r>
              <a:rPr lang="en-US" sz="4000" dirty="0"/>
              <a:t> </a:t>
            </a:r>
            <a:r>
              <a:rPr lang="en-US" sz="4000" dirty="0" err="1"/>
              <a:t>oleh</a:t>
            </a:r>
            <a:r>
              <a:rPr lang="en-US" sz="4000" dirty="0"/>
              <a:t> </a:t>
            </a:r>
            <a:r>
              <a:rPr lang="en-US" sz="4000" dirty="0" err="1"/>
              <a:t>akuntan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memperlihatkan</a:t>
            </a:r>
            <a:r>
              <a:rPr lang="en-US" sz="4000" dirty="0"/>
              <a:t> </a:t>
            </a:r>
            <a:r>
              <a:rPr lang="en-US" sz="4000" dirty="0" err="1"/>
              <a:t>pekerjaan</a:t>
            </a:r>
            <a:r>
              <a:rPr lang="en-US" sz="4000" dirty="0"/>
              <a:t>  yang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dilaksanakannya</a:t>
            </a:r>
            <a:r>
              <a:rPr lang="en-US" sz="4000" dirty="0"/>
              <a:t>.</a:t>
            </a:r>
            <a:endParaRPr lang="en-US" sz="4000" b="1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62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Susunan</a:t>
            </a:r>
            <a:r>
              <a:rPr lang="en-US" u="sng" dirty="0" smtClean="0"/>
              <a:t>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400" b="1" dirty="0" err="1" smtClean="0"/>
              <a:t>Permanen</a:t>
            </a:r>
            <a:r>
              <a:rPr lang="en-US" sz="4400" b="1" dirty="0" smtClean="0"/>
              <a:t> </a:t>
            </a:r>
            <a:r>
              <a:rPr lang="en-US" sz="4400" b="1" dirty="0"/>
              <a:t>File, </a:t>
            </a:r>
            <a:r>
              <a:rPr lang="en-US" sz="4400" b="1" dirty="0" err="1"/>
              <a:t>meliputi</a:t>
            </a:r>
            <a:r>
              <a:rPr lang="en-US" sz="4400" b="1" dirty="0"/>
              <a:t> :</a:t>
            </a:r>
          </a:p>
          <a:p>
            <a:pPr lvl="0"/>
            <a:r>
              <a:rPr lang="en-US" sz="4400" b="1" dirty="0" err="1"/>
              <a:t>Foto</a:t>
            </a:r>
            <a:r>
              <a:rPr lang="en-US" sz="4400" b="1" dirty="0"/>
              <a:t> copy AD/ART</a:t>
            </a:r>
          </a:p>
          <a:p>
            <a:pPr lvl="0"/>
            <a:r>
              <a:rPr lang="en-US" sz="4400" b="1" dirty="0" err="1"/>
              <a:t>Struktur</a:t>
            </a:r>
            <a:r>
              <a:rPr lang="en-US" sz="4400" b="1" dirty="0"/>
              <a:t> </a:t>
            </a:r>
            <a:r>
              <a:rPr lang="en-US" sz="4400" b="1" dirty="0" err="1"/>
              <a:t>organisasi</a:t>
            </a:r>
            <a:endParaRPr lang="en-US" sz="4400" b="1" dirty="0"/>
          </a:p>
          <a:p>
            <a:pPr lvl="0"/>
            <a:r>
              <a:rPr lang="en-US" sz="4400" b="1" dirty="0" err="1"/>
              <a:t>Pedoman</a:t>
            </a:r>
            <a:r>
              <a:rPr lang="en-US" sz="4400" b="1" dirty="0"/>
              <a:t> </a:t>
            </a:r>
            <a:r>
              <a:rPr lang="en-US" sz="4400" b="1" dirty="0" err="1"/>
              <a:t>rekening</a:t>
            </a:r>
            <a:r>
              <a:rPr lang="en-US" sz="4400" b="1" dirty="0"/>
              <a:t>, </a:t>
            </a:r>
            <a:r>
              <a:rPr lang="en-US" sz="4400" b="1" dirty="0" err="1"/>
              <a:t>pedoman</a:t>
            </a:r>
            <a:r>
              <a:rPr lang="en-US" sz="4400" b="1" dirty="0"/>
              <a:t> </a:t>
            </a:r>
            <a:r>
              <a:rPr lang="en-US" sz="4400" b="1" dirty="0" err="1"/>
              <a:t>prosedur</a:t>
            </a:r>
            <a:endParaRPr lang="en-US" sz="44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6161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/>
              <a:t>Susunan</a:t>
            </a:r>
            <a:r>
              <a:rPr lang="en-US" u="sng" dirty="0" smtClean="0"/>
              <a:t> </a:t>
            </a:r>
            <a:r>
              <a:rPr lang="en-US" u="sng" dirty="0" err="1" smtClean="0"/>
              <a:t>Kertas</a:t>
            </a:r>
            <a:r>
              <a:rPr lang="en-US" u="sng" dirty="0" smtClean="0"/>
              <a:t> </a:t>
            </a:r>
            <a:r>
              <a:rPr lang="en-US" u="sng" dirty="0" err="1" smtClean="0"/>
              <a:t>kerja</a:t>
            </a:r>
            <a:r>
              <a:rPr lang="en-US" u="sng" dirty="0" smtClean="0"/>
              <a:t> </a:t>
            </a:r>
            <a:r>
              <a:rPr lang="en-US" u="sng" dirty="0" err="1" smtClean="0"/>
              <a:t>Pemeriksaan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b="1" dirty="0" err="1" smtClean="0"/>
              <a:t>Permanen</a:t>
            </a:r>
            <a:r>
              <a:rPr lang="en-US" sz="4000" b="1" dirty="0" smtClean="0"/>
              <a:t> </a:t>
            </a:r>
            <a:r>
              <a:rPr lang="en-US" sz="4000" b="1" dirty="0"/>
              <a:t>File, </a:t>
            </a:r>
            <a:r>
              <a:rPr lang="en-US" sz="4000" b="1" dirty="0" err="1"/>
              <a:t>meliputi</a:t>
            </a:r>
            <a:r>
              <a:rPr lang="en-US" sz="4000" b="1" dirty="0"/>
              <a:t> :</a:t>
            </a:r>
          </a:p>
          <a:p>
            <a:pPr lvl="0"/>
            <a:r>
              <a:rPr lang="en-US" sz="4000" b="1" dirty="0" smtClean="0"/>
              <a:t>Copy </a:t>
            </a:r>
            <a:r>
              <a:rPr lang="en-US" sz="4000" b="1" dirty="0" err="1"/>
              <a:t>surat</a:t>
            </a:r>
            <a:r>
              <a:rPr lang="en-US" sz="4000" b="1" dirty="0"/>
              <a:t> </a:t>
            </a:r>
            <a:r>
              <a:rPr lang="en-US" sz="4000" b="1" dirty="0" err="1"/>
              <a:t>perjanjian</a:t>
            </a:r>
            <a:endParaRPr lang="en-US" sz="4000" b="1" dirty="0"/>
          </a:p>
          <a:p>
            <a:pPr lvl="0"/>
            <a:r>
              <a:rPr lang="en-US" sz="4000" b="1" dirty="0" err="1"/>
              <a:t>Lokasi</a:t>
            </a:r>
            <a:r>
              <a:rPr lang="en-US" sz="4000" b="1" dirty="0"/>
              <a:t> </a:t>
            </a:r>
            <a:r>
              <a:rPr lang="en-US" sz="4000" b="1" dirty="0" err="1"/>
              <a:t>pabrik</a:t>
            </a:r>
            <a:r>
              <a:rPr lang="en-US" sz="4000" b="1" dirty="0"/>
              <a:t>, proses </a:t>
            </a:r>
            <a:r>
              <a:rPr lang="en-US" sz="4000" b="1" dirty="0" err="1"/>
              <a:t>produksi</a:t>
            </a:r>
            <a:endParaRPr lang="en-US" sz="4000" b="1" dirty="0"/>
          </a:p>
          <a:p>
            <a:pPr lvl="0"/>
            <a:r>
              <a:rPr lang="en-US" sz="4000" b="1" dirty="0"/>
              <a:t>Copy </a:t>
            </a:r>
            <a:r>
              <a:rPr lang="en-US" sz="4000" b="1" dirty="0" err="1"/>
              <a:t>notulen</a:t>
            </a:r>
            <a:r>
              <a:rPr lang="en-US" sz="4000" b="1" dirty="0"/>
              <a:t> </a:t>
            </a:r>
            <a:r>
              <a:rPr lang="en-US" sz="4000" b="1" dirty="0" err="1"/>
              <a:t>rapat</a:t>
            </a:r>
            <a:r>
              <a:rPr lang="en-US" sz="4000" b="1" dirty="0"/>
              <a:t> </a:t>
            </a:r>
            <a:r>
              <a:rPr lang="en-US" sz="4000" b="1" dirty="0" err="1"/>
              <a:t>direksi</a:t>
            </a:r>
            <a:r>
              <a:rPr lang="en-US" sz="4000" b="1" dirty="0"/>
              <a:t>, </a:t>
            </a:r>
            <a:r>
              <a:rPr lang="en-US" sz="4000" b="1" dirty="0" err="1"/>
              <a:t>pemegang</a:t>
            </a:r>
            <a:r>
              <a:rPr lang="en-US" sz="4000" b="1" dirty="0"/>
              <a:t> </a:t>
            </a:r>
            <a:r>
              <a:rPr lang="en-US" sz="4000" b="1" dirty="0" err="1"/>
              <a:t>saham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komite</a:t>
            </a:r>
            <a:r>
              <a:rPr lang="en-US" sz="4000" b="1" dirty="0"/>
              <a:t> yang </a:t>
            </a:r>
            <a:r>
              <a:rPr lang="en-US" sz="4000" b="1" dirty="0" err="1"/>
              <a:t>dibentuk</a:t>
            </a:r>
            <a:r>
              <a:rPr lang="en-US" sz="4000" b="1" dirty="0"/>
              <a:t> </a:t>
            </a:r>
            <a:r>
              <a:rPr lang="en-US" sz="4000" b="1" dirty="0" err="1"/>
              <a:t>klien</a:t>
            </a:r>
            <a:endParaRPr lang="en-US" sz="40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7510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KERTAS  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Kertas</a:t>
            </a:r>
            <a:r>
              <a:rPr lang="en-US" sz="3600" b="1" dirty="0" smtClean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</a:t>
            </a:r>
            <a:r>
              <a:rPr lang="en-US" sz="3600" b="1" dirty="0" err="1"/>
              <a:t>tersebut</a:t>
            </a:r>
            <a:r>
              <a:rPr lang="en-US" sz="3600" b="1" dirty="0"/>
              <a:t> </a:t>
            </a:r>
            <a:r>
              <a:rPr lang="en-US" sz="3600" b="1" dirty="0" err="1"/>
              <a:t>dapat</a:t>
            </a:r>
            <a:r>
              <a:rPr lang="en-US" sz="3600" b="1" dirty="0"/>
              <a:t> </a:t>
            </a:r>
            <a:r>
              <a:rPr lang="en-US" sz="3600" b="1" dirty="0" err="1"/>
              <a:t>berupa</a:t>
            </a:r>
            <a:r>
              <a:rPr lang="en-US" sz="3600" b="1" dirty="0"/>
              <a:t> memo, </a:t>
            </a:r>
            <a:r>
              <a:rPr lang="en-US" sz="3600" b="1" dirty="0" err="1"/>
              <a:t>analisa</a:t>
            </a:r>
            <a:r>
              <a:rPr lang="en-US" sz="3600" b="1" dirty="0"/>
              <a:t>, </a:t>
            </a:r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konfirmasi</a:t>
            </a:r>
            <a:r>
              <a:rPr lang="en-US" sz="3600" b="1" dirty="0"/>
              <a:t>, </a:t>
            </a:r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representasi</a:t>
            </a:r>
            <a:r>
              <a:rPr lang="en-US" sz="3600" b="1" dirty="0"/>
              <a:t> </a:t>
            </a:r>
            <a:r>
              <a:rPr lang="en-US" sz="3600" b="1" dirty="0" err="1"/>
              <a:t>manajemen</a:t>
            </a:r>
            <a:r>
              <a:rPr lang="en-US" sz="3600" b="1" dirty="0"/>
              <a:t>, </a:t>
            </a:r>
            <a:r>
              <a:rPr lang="en-US" sz="3600" b="1" dirty="0" err="1"/>
              <a:t>komentar</a:t>
            </a:r>
            <a:r>
              <a:rPr lang="en-US" sz="3600" b="1" dirty="0"/>
              <a:t> yang </a:t>
            </a:r>
            <a:r>
              <a:rPr lang="en-US" sz="3600" b="1" dirty="0" err="1"/>
              <a:t>dibuat</a:t>
            </a:r>
            <a:r>
              <a:rPr lang="en-US" sz="3600" b="1" dirty="0"/>
              <a:t> </a:t>
            </a:r>
            <a:r>
              <a:rPr lang="en-US" sz="3600" b="1" dirty="0" err="1"/>
              <a:t>atau</a:t>
            </a:r>
            <a:r>
              <a:rPr lang="en-US" sz="3600" b="1" dirty="0"/>
              <a:t> </a:t>
            </a:r>
            <a:r>
              <a:rPr lang="en-US" sz="3600" b="1" dirty="0" err="1"/>
              <a:t>diperoleh</a:t>
            </a:r>
            <a:r>
              <a:rPr lang="en-US" sz="3600" b="1" dirty="0"/>
              <a:t> </a:t>
            </a:r>
            <a:r>
              <a:rPr lang="en-US" sz="3600" b="1" dirty="0" err="1"/>
              <a:t>akuntan</a:t>
            </a:r>
            <a:r>
              <a:rPr lang="en-US" sz="3600" b="1" dirty="0"/>
              <a:t>, </a:t>
            </a:r>
            <a:r>
              <a:rPr lang="en-US" sz="3600" b="1" dirty="0" err="1"/>
              <a:t>tembusan</a:t>
            </a:r>
            <a:r>
              <a:rPr lang="en-US" sz="3600" b="1" dirty="0"/>
              <a:t> </a:t>
            </a:r>
            <a:r>
              <a:rPr lang="en-US" sz="3600" b="1" dirty="0" err="1"/>
              <a:t>dokumen-dokumen</a:t>
            </a:r>
            <a:r>
              <a:rPr lang="en-US" sz="3600" b="1" dirty="0"/>
              <a:t> </a:t>
            </a:r>
            <a:r>
              <a:rPr lang="en-US" sz="3600" b="1" dirty="0" err="1"/>
              <a:t>penting</a:t>
            </a:r>
            <a:r>
              <a:rPr lang="en-US" sz="3600" b="1" dirty="0"/>
              <a:t> </a:t>
            </a:r>
            <a:r>
              <a:rPr lang="en-US" sz="3600" b="1" dirty="0" err="1"/>
              <a:t>serta</a:t>
            </a:r>
            <a:r>
              <a:rPr lang="en-US" sz="3600" b="1" dirty="0"/>
              <a:t> </a:t>
            </a:r>
            <a:r>
              <a:rPr lang="en-US" sz="3600" b="1" dirty="0" err="1"/>
              <a:t>daftar</a:t>
            </a:r>
            <a:r>
              <a:rPr lang="en-US" sz="3600" b="1" dirty="0"/>
              <a:t> </a:t>
            </a:r>
            <a:r>
              <a:rPr lang="en-US" sz="3600" b="1" dirty="0" err="1"/>
              <a:t>baik</a:t>
            </a:r>
            <a:r>
              <a:rPr lang="en-US" sz="3600" b="1" dirty="0"/>
              <a:t> yang </a:t>
            </a:r>
            <a:r>
              <a:rPr lang="en-US" sz="3600" b="1" dirty="0" err="1"/>
              <a:t>dibuat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akuntan</a:t>
            </a:r>
            <a:r>
              <a:rPr lang="en-US" sz="3600" b="1" dirty="0"/>
              <a:t> </a:t>
            </a:r>
            <a:r>
              <a:rPr lang="en-US" sz="3600" b="1" dirty="0" err="1"/>
              <a:t>mapun</a:t>
            </a:r>
            <a:r>
              <a:rPr lang="en-US" sz="3600" b="1" dirty="0"/>
              <a:t> yang </a:t>
            </a:r>
            <a:r>
              <a:rPr lang="en-US" sz="3600" b="1" dirty="0" err="1"/>
              <a:t>diserahkan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klien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diverifikasi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akuntan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9666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sifat</a:t>
            </a:r>
            <a:r>
              <a:rPr lang="en-US" b="1" dirty="0"/>
              <a:t> </a:t>
            </a:r>
            <a:r>
              <a:rPr lang="en-US" b="1" dirty="0" err="1"/>
              <a:t>kerahasiaan</a:t>
            </a:r>
            <a:r>
              <a:rPr lang="en-US" b="1" dirty="0"/>
              <a:t> </a:t>
            </a:r>
            <a:r>
              <a:rPr lang="en-US" b="1" dirty="0" smtClean="0"/>
              <a:t>WP/ KK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Karenanya</a:t>
            </a:r>
            <a:r>
              <a:rPr lang="en-US" sz="3600" b="1" dirty="0" smtClean="0"/>
              <a:t> </a:t>
            </a:r>
            <a:r>
              <a:rPr lang="en-US" sz="3600" b="1" dirty="0" err="1"/>
              <a:t>melekat</a:t>
            </a:r>
            <a:r>
              <a:rPr lang="en-US" sz="3600" b="1" dirty="0"/>
              <a:t> </a:t>
            </a:r>
            <a:r>
              <a:rPr lang="en-US" sz="3600" b="1" dirty="0" err="1"/>
              <a:t>pada</a:t>
            </a:r>
            <a:r>
              <a:rPr lang="en-US" sz="3600" b="1" dirty="0"/>
              <a:t> </a:t>
            </a:r>
            <a:r>
              <a:rPr lang="en-US" sz="3600" b="1" dirty="0" err="1"/>
              <a:t>kertas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</a:t>
            </a:r>
            <a:r>
              <a:rPr lang="en-US" sz="3600" b="1" dirty="0" err="1"/>
              <a:t>tersebut</a:t>
            </a:r>
            <a:r>
              <a:rPr lang="en-US" sz="3600" b="1" dirty="0"/>
              <a:t>, </a:t>
            </a:r>
            <a:r>
              <a:rPr lang="en-US" sz="3600" b="1" dirty="0" err="1"/>
              <a:t>maka</a:t>
            </a:r>
            <a:r>
              <a:rPr lang="en-US" sz="3600" b="1" dirty="0"/>
              <a:t> </a:t>
            </a:r>
            <a:r>
              <a:rPr lang="en-US" sz="3600" b="1" dirty="0" err="1"/>
              <a:t>akuntan</a:t>
            </a:r>
            <a:r>
              <a:rPr lang="en-US" sz="3600" b="1" dirty="0"/>
              <a:t> </a:t>
            </a:r>
            <a:r>
              <a:rPr lang="en-US" sz="3600" b="1" dirty="0" err="1"/>
              <a:t>harus</a:t>
            </a:r>
            <a:r>
              <a:rPr lang="en-US" sz="3600" b="1" dirty="0"/>
              <a:t> </a:t>
            </a:r>
            <a:r>
              <a:rPr lang="en-US" sz="3600" b="1" dirty="0" err="1"/>
              <a:t>selaluu</a:t>
            </a:r>
            <a:r>
              <a:rPr lang="en-US" sz="3600" b="1" dirty="0"/>
              <a:t> </a:t>
            </a:r>
            <a:r>
              <a:rPr lang="en-US" sz="3600" b="1" dirty="0" err="1"/>
              <a:t>menjaga</a:t>
            </a:r>
            <a:r>
              <a:rPr lang="en-US" sz="3600" b="1" dirty="0"/>
              <a:t> </a:t>
            </a:r>
            <a:r>
              <a:rPr lang="en-US" sz="3600" b="1" dirty="0" err="1"/>
              <a:t>kertas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</a:t>
            </a:r>
            <a:r>
              <a:rPr lang="en-US" sz="3600" b="1" dirty="0" err="1"/>
              <a:t>sepanjang</a:t>
            </a:r>
            <a:r>
              <a:rPr lang="en-US" sz="3600" b="1" dirty="0"/>
              <a:t> </a:t>
            </a:r>
            <a:r>
              <a:rPr lang="en-US" sz="3600" b="1" dirty="0" err="1"/>
              <a:t>waktu</a:t>
            </a:r>
            <a:r>
              <a:rPr lang="en-US" sz="3600" b="1" dirty="0"/>
              <a:t> </a:t>
            </a:r>
            <a:r>
              <a:rPr lang="en-US" sz="3600" b="1" dirty="0" err="1"/>
              <a:t>dengan</a:t>
            </a:r>
            <a:r>
              <a:rPr lang="en-US" sz="3600" b="1" dirty="0"/>
              <a:t> </a:t>
            </a:r>
            <a:r>
              <a:rPr lang="en-US" sz="3600" b="1" dirty="0" err="1"/>
              <a:t>cara</a:t>
            </a:r>
            <a:r>
              <a:rPr lang="en-US" sz="3600" b="1" dirty="0"/>
              <a:t> </a:t>
            </a:r>
            <a:r>
              <a:rPr lang="en-US" sz="3600" b="1" dirty="0" err="1"/>
              <a:t>menghindari</a:t>
            </a:r>
            <a:r>
              <a:rPr lang="en-US" sz="3600" b="1" dirty="0"/>
              <a:t> </a:t>
            </a:r>
            <a:r>
              <a:rPr lang="en-US" sz="3600" b="1" dirty="0" err="1"/>
              <a:t>terungkapnya</a:t>
            </a:r>
            <a:r>
              <a:rPr lang="en-US" sz="3600" b="1" dirty="0"/>
              <a:t> </a:t>
            </a:r>
            <a:r>
              <a:rPr lang="en-US" sz="3600" b="1" dirty="0" err="1"/>
              <a:t>informasi</a:t>
            </a:r>
            <a:r>
              <a:rPr lang="en-US" sz="3600" b="1" dirty="0"/>
              <a:t> yang </a:t>
            </a:r>
            <a:r>
              <a:rPr lang="en-US" sz="3600" b="1" dirty="0" err="1"/>
              <a:t>tercantum</a:t>
            </a:r>
            <a:r>
              <a:rPr lang="en-US" sz="3600" b="1" dirty="0"/>
              <a:t> </a:t>
            </a:r>
            <a:r>
              <a:rPr lang="en-US" sz="3600" b="1" dirty="0" err="1"/>
              <a:t>dalam</a:t>
            </a:r>
            <a:r>
              <a:rPr lang="en-US" sz="3600" b="1" dirty="0"/>
              <a:t> </a:t>
            </a:r>
            <a:r>
              <a:rPr lang="en-US" sz="3600" b="1" dirty="0" err="1"/>
              <a:t>kertas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r>
              <a:rPr lang="en-US" sz="3600" b="1" dirty="0"/>
              <a:t> </a:t>
            </a:r>
            <a:r>
              <a:rPr lang="en-US" sz="3600" b="1" dirty="0" err="1"/>
              <a:t>kepada</a:t>
            </a:r>
            <a:r>
              <a:rPr lang="en-US" sz="3600" b="1" dirty="0"/>
              <a:t> </a:t>
            </a:r>
            <a:r>
              <a:rPr lang="en-US" sz="3600" b="1" dirty="0" err="1"/>
              <a:t>pihak</a:t>
            </a:r>
            <a:r>
              <a:rPr lang="en-US" sz="3600" b="1" dirty="0"/>
              <a:t> yang </a:t>
            </a:r>
            <a:r>
              <a:rPr lang="en-US" sz="3600" b="1" dirty="0" err="1"/>
              <a:t>tidak</a:t>
            </a:r>
            <a:r>
              <a:rPr lang="en-US" sz="3600" b="1" dirty="0"/>
              <a:t> </a:t>
            </a:r>
            <a:r>
              <a:rPr lang="en-US" sz="3600" b="1" dirty="0" err="1"/>
              <a:t>diinginkan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6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/>
              <a:t>Adapun</a:t>
            </a:r>
            <a:r>
              <a:rPr lang="en-US" b="1" u="sng" dirty="0"/>
              <a:t> </a:t>
            </a:r>
            <a:r>
              <a:rPr lang="en-US" b="1" u="sng" dirty="0" err="1"/>
              <a:t>tujuan</a:t>
            </a:r>
            <a:r>
              <a:rPr lang="en-US" b="1" u="sng" dirty="0"/>
              <a:t>  </a:t>
            </a:r>
            <a:r>
              <a:rPr lang="en-US" b="1" u="sng" dirty="0" err="1"/>
              <a:t>pembuatan</a:t>
            </a:r>
            <a:r>
              <a:rPr lang="en-US" b="1" u="sng" dirty="0"/>
              <a:t> </a:t>
            </a:r>
            <a:r>
              <a:rPr lang="en-US" b="1" u="sng" dirty="0" err="1"/>
              <a:t>kertas</a:t>
            </a:r>
            <a:r>
              <a:rPr lang="en-US" b="1" u="sng" dirty="0"/>
              <a:t> </a:t>
            </a:r>
            <a:r>
              <a:rPr lang="en-US" b="1" u="sng" dirty="0" err="1"/>
              <a:t>kerja</a:t>
            </a:r>
            <a:r>
              <a:rPr lang="en-US" b="1" u="sng" dirty="0"/>
              <a:t> </a:t>
            </a:r>
            <a:r>
              <a:rPr lang="en-US" b="1" u="sng" dirty="0" err="1"/>
              <a:t>adalah</a:t>
            </a:r>
            <a:r>
              <a:rPr lang="en-US" b="1" u="sng" dirty="0"/>
              <a:t> 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 err="1" smtClean="0"/>
              <a:t>Untuk</a:t>
            </a:r>
            <a:r>
              <a:rPr lang="en-US" sz="4000" b="1" dirty="0" smtClean="0"/>
              <a:t> </a:t>
            </a:r>
            <a:r>
              <a:rPr lang="en-US" sz="4000" b="1" dirty="0" err="1"/>
              <a:t>mengoordinasi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mengorganisasi</a:t>
            </a:r>
            <a:r>
              <a:rPr lang="en-US" sz="4000" b="1" dirty="0"/>
              <a:t> </a:t>
            </a:r>
            <a:r>
              <a:rPr lang="en-US" sz="4000" b="1" dirty="0" err="1"/>
              <a:t>semua</a:t>
            </a:r>
            <a:r>
              <a:rPr lang="en-US" sz="4000" b="1" dirty="0"/>
              <a:t> </a:t>
            </a:r>
            <a:r>
              <a:rPr lang="en-US" sz="4000" b="1" dirty="0" err="1"/>
              <a:t>tahap</a:t>
            </a:r>
            <a:r>
              <a:rPr lang="en-US" sz="4000" b="1" dirty="0"/>
              <a:t> </a:t>
            </a:r>
            <a:r>
              <a:rPr lang="en-US" sz="4000" b="1" dirty="0" err="1"/>
              <a:t>pemeriksaan</a:t>
            </a:r>
            <a:endParaRPr lang="en-US" sz="4000" b="1" dirty="0"/>
          </a:p>
          <a:p>
            <a:pPr lvl="0"/>
            <a:r>
              <a:rPr lang="en-US" sz="4000" b="1" dirty="0" err="1"/>
              <a:t>Untuk</a:t>
            </a:r>
            <a:r>
              <a:rPr lang="en-US" sz="4000" b="1" dirty="0"/>
              <a:t> </a:t>
            </a:r>
            <a:r>
              <a:rPr lang="en-US" sz="4000" b="1" dirty="0" err="1"/>
              <a:t>mendukung</a:t>
            </a:r>
            <a:r>
              <a:rPr lang="en-US" sz="4000" b="1" dirty="0"/>
              <a:t> </a:t>
            </a:r>
            <a:r>
              <a:rPr lang="en-US" sz="4000" b="1" dirty="0" err="1"/>
              <a:t>pendapat</a:t>
            </a:r>
            <a:r>
              <a:rPr lang="en-US" sz="4000" b="1" dirty="0"/>
              <a:t> </a:t>
            </a:r>
            <a:r>
              <a:rPr lang="en-US" sz="4000" b="1" dirty="0" err="1"/>
              <a:t>akuntan</a:t>
            </a:r>
            <a:r>
              <a:rPr lang="en-US" sz="4000" b="1" dirty="0"/>
              <a:t> </a:t>
            </a:r>
            <a:r>
              <a:rPr lang="en-US" sz="4000" b="1" dirty="0" err="1"/>
              <a:t>atas</a:t>
            </a:r>
            <a:r>
              <a:rPr lang="en-US" sz="4000" b="1" dirty="0"/>
              <a:t> </a:t>
            </a:r>
            <a:r>
              <a:rPr lang="en-US" sz="4000" b="1" dirty="0" err="1"/>
              <a:t>laporan</a:t>
            </a:r>
            <a:r>
              <a:rPr lang="en-US" sz="4000" b="1" dirty="0"/>
              <a:t> </a:t>
            </a:r>
            <a:r>
              <a:rPr lang="en-US" sz="4000" b="1" dirty="0" err="1"/>
              <a:t>keuangan</a:t>
            </a:r>
            <a:r>
              <a:rPr lang="en-US" sz="4000" b="1" dirty="0"/>
              <a:t> yang </a:t>
            </a:r>
            <a:r>
              <a:rPr lang="en-US" sz="4000" b="1" dirty="0" err="1"/>
              <a:t>diperiksa</a:t>
            </a:r>
            <a:endParaRPr lang="en-US" sz="40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6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Adapun</a:t>
            </a:r>
            <a:r>
              <a:rPr lang="en-US" b="1" u="sng" dirty="0" smtClean="0"/>
              <a:t> </a:t>
            </a:r>
            <a:r>
              <a:rPr lang="en-US" b="1" u="sng" dirty="0" err="1"/>
              <a:t>tujuan</a:t>
            </a:r>
            <a:r>
              <a:rPr lang="en-US" b="1" u="sng" dirty="0"/>
              <a:t>  </a:t>
            </a:r>
            <a:r>
              <a:rPr lang="en-US" b="1" u="sng" dirty="0" err="1"/>
              <a:t>pembuatan</a:t>
            </a:r>
            <a:r>
              <a:rPr lang="en-US" b="1" u="sng" dirty="0"/>
              <a:t> </a:t>
            </a:r>
            <a:r>
              <a:rPr lang="en-US" b="1" u="sng" dirty="0" err="1"/>
              <a:t>kertas</a:t>
            </a:r>
            <a:r>
              <a:rPr lang="en-US" b="1" u="sng" dirty="0"/>
              <a:t> </a:t>
            </a:r>
            <a:r>
              <a:rPr lang="en-US" b="1" u="sng" dirty="0" err="1"/>
              <a:t>kerja</a:t>
            </a:r>
            <a:r>
              <a:rPr lang="en-US" b="1" u="sng" dirty="0"/>
              <a:t> </a:t>
            </a:r>
            <a:r>
              <a:rPr lang="en-US" b="1" u="sng" dirty="0" err="1"/>
              <a:t>adalah</a:t>
            </a:r>
            <a:r>
              <a:rPr lang="en-US" b="1" u="sng" dirty="0"/>
              <a:t> </a:t>
            </a:r>
            <a:r>
              <a:rPr lang="en-US" b="1" u="sng" dirty="0" err="1" smtClean="0"/>
              <a:t>lanjutan</a:t>
            </a:r>
            <a:r>
              <a:rPr lang="en-US" b="1" u="sng" dirty="0" smtClean="0"/>
              <a:t> ….</a:t>
            </a:r>
            <a:br>
              <a:rPr lang="en-US" b="1" u="sng" dirty="0" smtClean="0"/>
            </a:br>
            <a:r>
              <a:rPr lang="en-US" b="1" u="sng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 err="1" smtClean="0"/>
              <a:t>Untuk</a:t>
            </a:r>
            <a:r>
              <a:rPr lang="en-US" sz="4400" b="1" dirty="0" smtClean="0"/>
              <a:t> </a:t>
            </a:r>
            <a:r>
              <a:rPr lang="en-US" sz="4400" b="1" dirty="0" err="1"/>
              <a:t>menguatkan</a:t>
            </a:r>
            <a:r>
              <a:rPr lang="en-US" sz="4400" b="1" dirty="0"/>
              <a:t> </a:t>
            </a:r>
            <a:r>
              <a:rPr lang="en-US" sz="4400" b="1" dirty="0" err="1"/>
              <a:t>kesimpulan-kesimpulan</a:t>
            </a:r>
            <a:r>
              <a:rPr lang="en-US" sz="4400" b="1" dirty="0"/>
              <a:t> </a:t>
            </a:r>
            <a:r>
              <a:rPr lang="en-US" sz="4400" b="1" dirty="0" err="1"/>
              <a:t>akuntan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kompetensi</a:t>
            </a:r>
            <a:r>
              <a:rPr lang="en-US" sz="4400" b="1" dirty="0"/>
              <a:t> </a:t>
            </a:r>
            <a:r>
              <a:rPr lang="en-US" sz="4400" b="1" dirty="0" err="1"/>
              <a:t>pemeriksaan</a:t>
            </a:r>
            <a:endParaRPr lang="en-US" sz="4400" b="1" dirty="0"/>
          </a:p>
          <a:p>
            <a:pPr lvl="0"/>
            <a:r>
              <a:rPr lang="en-US" sz="4400" b="1" dirty="0" err="1"/>
              <a:t>Untuk</a:t>
            </a:r>
            <a:r>
              <a:rPr lang="en-US" sz="4400" b="1" dirty="0"/>
              <a:t> </a:t>
            </a:r>
            <a:r>
              <a:rPr lang="en-US" sz="4400" b="1" dirty="0" err="1"/>
              <a:t>pedoman</a:t>
            </a:r>
            <a:r>
              <a:rPr lang="en-US" sz="4400" b="1" dirty="0"/>
              <a:t> </a:t>
            </a:r>
            <a:r>
              <a:rPr lang="en-US" sz="4400" b="1" dirty="0" err="1"/>
              <a:t>dalam</a:t>
            </a:r>
            <a:r>
              <a:rPr lang="en-US" sz="4400" b="1" dirty="0"/>
              <a:t> </a:t>
            </a:r>
            <a:r>
              <a:rPr lang="en-US" sz="4400" b="1" dirty="0" err="1"/>
              <a:t>pemeriksaan</a:t>
            </a:r>
            <a:r>
              <a:rPr lang="en-US" sz="4400" b="1" dirty="0"/>
              <a:t> </a:t>
            </a:r>
            <a:r>
              <a:rPr lang="en-US" sz="4400" b="1" dirty="0" err="1"/>
              <a:t>berikutnya</a:t>
            </a:r>
            <a:r>
              <a:rPr lang="en-US" sz="44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6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err="1"/>
              <a:t>Faktor-faktor</a:t>
            </a:r>
            <a:r>
              <a:rPr lang="en-US" sz="3600" u="sng" dirty="0"/>
              <a:t> yang </a:t>
            </a:r>
            <a:r>
              <a:rPr lang="en-US" sz="3600" u="sng" dirty="0" err="1"/>
              <a:t>harus</a:t>
            </a:r>
            <a:r>
              <a:rPr lang="en-US" sz="3600" u="sng" dirty="0"/>
              <a:t> </a:t>
            </a:r>
            <a:r>
              <a:rPr lang="en-US" sz="3600" u="sng" dirty="0" err="1"/>
              <a:t>diperhatikan</a:t>
            </a:r>
            <a:r>
              <a:rPr lang="en-US" sz="3600" u="sng" dirty="0"/>
              <a:t> </a:t>
            </a:r>
            <a:r>
              <a:rPr lang="en-US" sz="3600" u="sng" dirty="0" err="1"/>
              <a:t>dalam</a:t>
            </a:r>
            <a:r>
              <a:rPr lang="en-US" sz="3600" u="sng" dirty="0"/>
              <a:t> </a:t>
            </a:r>
            <a:r>
              <a:rPr lang="en-US" sz="3600" u="sng" dirty="0" err="1"/>
              <a:t>pembuatan</a:t>
            </a:r>
            <a:r>
              <a:rPr lang="en-US" sz="3600" u="sng" dirty="0"/>
              <a:t> </a:t>
            </a:r>
            <a:r>
              <a:rPr lang="en-US" sz="3600" u="sng" dirty="0" err="1"/>
              <a:t>kertas</a:t>
            </a:r>
            <a:r>
              <a:rPr lang="en-US" sz="3600" u="sng" dirty="0"/>
              <a:t> </a:t>
            </a:r>
            <a:r>
              <a:rPr lang="en-US" sz="3600" u="sng" dirty="0" err="1"/>
              <a:t>kerja</a:t>
            </a:r>
            <a:r>
              <a:rPr lang="en-US" sz="3600" u="sng" dirty="0"/>
              <a:t> yang </a:t>
            </a:r>
            <a:r>
              <a:rPr lang="en-US" sz="3600" u="sng" dirty="0" err="1"/>
              <a:t>baik</a:t>
            </a:r>
            <a:r>
              <a:rPr lang="en-US" sz="3600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 err="1"/>
              <a:t>Lengkap</a:t>
            </a:r>
            <a:r>
              <a:rPr lang="en-US" sz="5400" b="1" dirty="0"/>
              <a:t>, </a:t>
            </a:r>
            <a:r>
              <a:rPr lang="en-US" sz="5400" b="1" dirty="0" err="1"/>
              <a:t>berisi</a:t>
            </a:r>
            <a:r>
              <a:rPr lang="en-US" sz="5400" b="1" dirty="0"/>
              <a:t> </a:t>
            </a:r>
            <a:r>
              <a:rPr lang="en-US" sz="5400" b="1" dirty="0" err="1"/>
              <a:t>semua</a:t>
            </a:r>
            <a:r>
              <a:rPr lang="en-US" sz="5400" b="1" dirty="0"/>
              <a:t> </a:t>
            </a:r>
            <a:r>
              <a:rPr lang="en-US" sz="5400" b="1" dirty="0" err="1"/>
              <a:t>informasi</a:t>
            </a:r>
            <a:r>
              <a:rPr lang="en-US" sz="5400" b="1" dirty="0"/>
              <a:t> yang </a:t>
            </a:r>
            <a:r>
              <a:rPr lang="en-US" sz="5400" b="1" dirty="0" err="1"/>
              <a:t>pokok</a:t>
            </a:r>
            <a:r>
              <a:rPr lang="en-US" sz="5400" b="1" dirty="0"/>
              <a:t> </a:t>
            </a:r>
            <a:r>
              <a:rPr lang="en-US" sz="5400" b="1" dirty="0" err="1"/>
              <a:t>dan</a:t>
            </a:r>
            <a:r>
              <a:rPr lang="en-US" sz="5400" b="1" dirty="0"/>
              <a:t> </a:t>
            </a:r>
            <a:r>
              <a:rPr lang="en-US" sz="5400" b="1" dirty="0" err="1"/>
              <a:t>tidak</a:t>
            </a:r>
            <a:r>
              <a:rPr lang="en-US" sz="5400" b="1" dirty="0"/>
              <a:t> </a:t>
            </a:r>
            <a:r>
              <a:rPr lang="en-US" sz="5400" b="1" dirty="0" err="1"/>
              <a:t>memerlukan</a:t>
            </a:r>
            <a:r>
              <a:rPr lang="en-US" sz="5400" b="1" dirty="0"/>
              <a:t> </a:t>
            </a:r>
            <a:r>
              <a:rPr lang="en-US" sz="5400" b="1" dirty="0" err="1"/>
              <a:t>tambahan</a:t>
            </a:r>
            <a:r>
              <a:rPr lang="en-US" sz="5400" b="1" dirty="0"/>
              <a:t> </a:t>
            </a:r>
            <a:r>
              <a:rPr lang="en-US" sz="5400" b="1" dirty="0" err="1"/>
              <a:t>penjelasan</a:t>
            </a:r>
            <a:r>
              <a:rPr lang="en-US" sz="5400" b="1" dirty="0"/>
              <a:t> </a:t>
            </a:r>
            <a:r>
              <a:rPr lang="en-US" sz="5400" b="1" dirty="0" err="1"/>
              <a:t>secara</a:t>
            </a:r>
            <a:r>
              <a:rPr lang="en-US" sz="5400" b="1" dirty="0"/>
              <a:t> </a:t>
            </a:r>
            <a:r>
              <a:rPr lang="en-US" sz="5400" b="1" dirty="0" err="1" smtClean="0"/>
              <a:t>lesan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1259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err="1"/>
              <a:t>Faktor-faktor</a:t>
            </a:r>
            <a:r>
              <a:rPr lang="en-US" sz="3600" u="sng" dirty="0"/>
              <a:t> yang </a:t>
            </a:r>
            <a:r>
              <a:rPr lang="en-US" sz="3600" u="sng" dirty="0" err="1"/>
              <a:t>harus</a:t>
            </a:r>
            <a:r>
              <a:rPr lang="en-US" sz="3600" u="sng" dirty="0"/>
              <a:t> </a:t>
            </a:r>
            <a:r>
              <a:rPr lang="en-US" sz="3600" u="sng" dirty="0" err="1"/>
              <a:t>diperhatikan</a:t>
            </a:r>
            <a:r>
              <a:rPr lang="en-US" sz="3600" u="sng" dirty="0"/>
              <a:t> </a:t>
            </a:r>
            <a:r>
              <a:rPr lang="en-US" sz="3600" u="sng" dirty="0" err="1"/>
              <a:t>dalam</a:t>
            </a:r>
            <a:r>
              <a:rPr lang="en-US" sz="3600" u="sng" dirty="0"/>
              <a:t> </a:t>
            </a:r>
            <a:r>
              <a:rPr lang="en-US" sz="3600" u="sng" dirty="0" err="1"/>
              <a:t>pembuatan</a:t>
            </a:r>
            <a:r>
              <a:rPr lang="en-US" sz="3600" u="sng" dirty="0"/>
              <a:t> </a:t>
            </a:r>
            <a:r>
              <a:rPr lang="en-US" sz="3600" u="sng" dirty="0" err="1"/>
              <a:t>kertas</a:t>
            </a:r>
            <a:r>
              <a:rPr lang="en-US" sz="3600" u="sng" dirty="0"/>
              <a:t> </a:t>
            </a:r>
            <a:r>
              <a:rPr lang="en-US" sz="3600" u="sng" dirty="0" err="1"/>
              <a:t>kerja</a:t>
            </a:r>
            <a:r>
              <a:rPr lang="en-US" sz="3600" u="sng" dirty="0"/>
              <a:t> yang </a:t>
            </a:r>
            <a:r>
              <a:rPr lang="en-US" sz="3600" u="sng" dirty="0" err="1"/>
              <a:t>baik</a:t>
            </a:r>
            <a:r>
              <a:rPr lang="en-US" sz="3600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 err="1" smtClean="0"/>
              <a:t>Teliti</a:t>
            </a:r>
            <a:r>
              <a:rPr lang="en-US" sz="6000" b="1" dirty="0"/>
              <a:t>, </a:t>
            </a:r>
            <a:r>
              <a:rPr lang="en-US" sz="6000" b="1" dirty="0" err="1"/>
              <a:t>sehingga</a:t>
            </a:r>
            <a:r>
              <a:rPr lang="en-US" sz="6000" b="1" dirty="0"/>
              <a:t> </a:t>
            </a:r>
            <a:r>
              <a:rPr lang="en-US" sz="6000" b="1" dirty="0" err="1"/>
              <a:t>terhindar</a:t>
            </a:r>
            <a:r>
              <a:rPr lang="en-US" sz="6000" b="1" dirty="0"/>
              <a:t> </a:t>
            </a:r>
            <a:r>
              <a:rPr lang="en-US" sz="6000" b="1" dirty="0" err="1"/>
              <a:t>dari</a:t>
            </a:r>
            <a:r>
              <a:rPr lang="en-US" sz="6000" b="1" dirty="0"/>
              <a:t> </a:t>
            </a:r>
            <a:r>
              <a:rPr lang="en-US" sz="6000" b="1" dirty="0" err="1"/>
              <a:t>kesalahan</a:t>
            </a:r>
            <a:r>
              <a:rPr lang="en-US" sz="6000" b="1" dirty="0"/>
              <a:t> </a:t>
            </a:r>
            <a:r>
              <a:rPr lang="en-US" sz="6000" b="1" dirty="0" err="1"/>
              <a:t>tulis</a:t>
            </a:r>
            <a:r>
              <a:rPr lang="en-US" sz="6000" b="1" dirty="0"/>
              <a:t> </a:t>
            </a:r>
            <a:r>
              <a:rPr lang="en-US" sz="6000" b="1" dirty="0" err="1"/>
              <a:t>dan</a:t>
            </a:r>
            <a:r>
              <a:rPr lang="en-US" sz="6000" b="1" dirty="0"/>
              <a:t> </a:t>
            </a:r>
            <a:r>
              <a:rPr lang="en-US" sz="6000" b="1" dirty="0" err="1" smtClean="0"/>
              <a:t>perhitungan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27784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 err="1"/>
              <a:t>Faktor-faktor</a:t>
            </a:r>
            <a:r>
              <a:rPr lang="en-US" sz="3600" u="sng" dirty="0"/>
              <a:t> yang </a:t>
            </a:r>
            <a:r>
              <a:rPr lang="en-US" sz="3600" u="sng" dirty="0" err="1"/>
              <a:t>harus</a:t>
            </a:r>
            <a:r>
              <a:rPr lang="en-US" sz="3600" u="sng" dirty="0"/>
              <a:t> </a:t>
            </a:r>
            <a:r>
              <a:rPr lang="en-US" sz="3600" u="sng" dirty="0" err="1"/>
              <a:t>diperhatikan</a:t>
            </a:r>
            <a:r>
              <a:rPr lang="en-US" sz="3600" u="sng" dirty="0"/>
              <a:t> </a:t>
            </a:r>
            <a:r>
              <a:rPr lang="en-US" sz="3600" u="sng" dirty="0" err="1"/>
              <a:t>dalam</a:t>
            </a:r>
            <a:r>
              <a:rPr lang="en-US" sz="3600" u="sng" dirty="0"/>
              <a:t> </a:t>
            </a:r>
            <a:r>
              <a:rPr lang="en-US" sz="3600" u="sng" dirty="0" err="1"/>
              <a:t>pembuatan</a:t>
            </a:r>
            <a:r>
              <a:rPr lang="en-US" sz="3600" u="sng" dirty="0"/>
              <a:t> </a:t>
            </a:r>
            <a:r>
              <a:rPr lang="en-US" sz="3600" u="sng" dirty="0" err="1"/>
              <a:t>kertas</a:t>
            </a:r>
            <a:r>
              <a:rPr lang="en-US" sz="3600" u="sng" dirty="0"/>
              <a:t> </a:t>
            </a:r>
            <a:r>
              <a:rPr lang="en-US" sz="3600" u="sng" dirty="0" err="1"/>
              <a:t>kerja</a:t>
            </a:r>
            <a:r>
              <a:rPr lang="en-US" sz="3600" u="sng" dirty="0"/>
              <a:t> yang </a:t>
            </a:r>
            <a:r>
              <a:rPr lang="en-US" sz="3600" u="sng" dirty="0" err="1"/>
              <a:t>baik</a:t>
            </a:r>
            <a:r>
              <a:rPr lang="en-US" sz="3600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6600" b="1" dirty="0" err="1" smtClean="0"/>
              <a:t>Ringkas</a:t>
            </a:r>
            <a:r>
              <a:rPr lang="en-US" sz="6600" b="1" dirty="0"/>
              <a:t>, </a:t>
            </a:r>
            <a:r>
              <a:rPr lang="en-US" sz="6600" b="1" dirty="0" err="1"/>
              <a:t>kertas</a:t>
            </a:r>
            <a:r>
              <a:rPr lang="en-US" sz="6600" b="1" dirty="0"/>
              <a:t> </a:t>
            </a:r>
            <a:r>
              <a:rPr lang="en-US" sz="6600" b="1" dirty="0" err="1"/>
              <a:t>kerja</a:t>
            </a:r>
            <a:r>
              <a:rPr lang="en-US" sz="6600" b="1" dirty="0"/>
              <a:t> yang </a:t>
            </a:r>
            <a:r>
              <a:rPr lang="en-US" sz="6600" b="1" dirty="0" err="1"/>
              <a:t>pokok</a:t>
            </a:r>
            <a:r>
              <a:rPr lang="en-US" sz="6600" b="1" dirty="0"/>
              <a:t>  </a:t>
            </a:r>
            <a:r>
              <a:rPr lang="en-US" sz="6600" b="1" dirty="0" err="1"/>
              <a:t>dan</a:t>
            </a:r>
            <a:r>
              <a:rPr lang="en-US" sz="6600" b="1" dirty="0"/>
              <a:t> </a:t>
            </a:r>
            <a:r>
              <a:rPr lang="en-US" sz="6600" b="1" dirty="0" err="1" smtClean="0"/>
              <a:t>relevan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77841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509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KERTAS KERJA  ( WP )</vt:lpstr>
      <vt:lpstr>KERTAS  KERJA</vt:lpstr>
      <vt:lpstr>KERTAS  KERJA</vt:lpstr>
      <vt:lpstr>sifat kerahasiaan WP/ KK</vt:lpstr>
      <vt:lpstr>Adapun tujuan  pembuatan kertas kerja adalah : </vt:lpstr>
      <vt:lpstr> Adapun tujuan  pembuatan kertas kerja adalah lanjutan …. : </vt:lpstr>
      <vt:lpstr>Faktor-faktor yang harus diperhatikan dalam pembuatan kertas kerja yang baik : </vt:lpstr>
      <vt:lpstr>Faktor-faktor yang harus diperhatikan dalam pembuatan kertas kerja yang baik : </vt:lpstr>
      <vt:lpstr>Faktor-faktor yang harus diperhatikan dalam pembuatan kertas kerja yang baik : </vt:lpstr>
      <vt:lpstr>Faktor-faktor yang harus diperhatikan dalam pembuatan kertas kerja yang baik : </vt:lpstr>
      <vt:lpstr>Faktor-faktor yang harus diperhatikan dalam pembuatan kertas kerja yang baik : </vt:lpstr>
      <vt:lpstr>Isi Kertas Kerja Pemeriksaan </vt:lpstr>
      <vt:lpstr>Isi Kertas Kerja Pemeriksaan </vt:lpstr>
      <vt:lpstr>Isi Kertas Kerja Pemeriksaan </vt:lpstr>
      <vt:lpstr>Pembuatan Indeks pada kertas kerja pemeriksan </vt:lpstr>
      <vt:lpstr>Pembuatan Indeks pada kertas kerja pemeriksan </vt:lpstr>
      <vt:lpstr>Metode pemberian Index </vt:lpstr>
      <vt:lpstr>Susunan Kertas kerja Pemeriksaan </vt:lpstr>
      <vt:lpstr>Susunan Kertas kerja Pemeriksaan </vt:lpstr>
      <vt:lpstr>Susunan Kertas kerja Pemeriksaan </vt:lpstr>
      <vt:lpstr>Susunan Kertas kerja Pemeriksaan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KERTAS KERJA  ( WP )</dc:title>
  <dc:creator>anik</dc:creator>
  <cp:lastModifiedBy>anik</cp:lastModifiedBy>
  <cp:revision>6</cp:revision>
  <dcterms:created xsi:type="dcterms:W3CDTF">2015-06-10T01:31:55Z</dcterms:created>
  <dcterms:modified xsi:type="dcterms:W3CDTF">2015-06-10T07:23:52Z</dcterms:modified>
</cp:coreProperties>
</file>